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72" r:id="rId7"/>
    <p:sldId id="263" r:id="rId8"/>
    <p:sldId id="271" r:id="rId9"/>
    <p:sldId id="268" r:id="rId10"/>
    <p:sldId id="269" r:id="rId11"/>
    <p:sldId id="270" r:id="rId1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T Sans Narrow" panose="020B0506020203020204" pitchFamily="34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5196" autoAdjust="0"/>
  </p:normalViewPr>
  <p:slideViewPr>
    <p:cSldViewPr snapToGrid="0">
      <p:cViewPr varScale="1">
        <p:scale>
          <a:sx n="107" d="100"/>
          <a:sy n="107" d="100"/>
        </p:scale>
        <p:origin x="71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226d0d83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226d0d83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230deaed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230deaed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26d0d8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26d0d84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30deae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30deae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230deae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230deae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226d0d83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226d0d83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226d0d83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226d0d83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226d0d837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226d0d837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SIHMON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Infant Health Monitor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946325" y="4442750"/>
            <a:ext cx="7332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Naman Pal     Eshan Salwan    Satinder Kaur     Zoyeba Mahbub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020140"/>
            <a:ext cx="8520600" cy="3810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2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Advancing Infant Care: </a:t>
            </a:r>
            <a:r>
              <a:rPr lang="en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Safeguarding infant health through advanced, non-invasive monitoring.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2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Empowering Caregivers: </a:t>
            </a:r>
            <a:r>
              <a:rPr lang="en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Ability to respond swiftly to the infants' needs.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2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Commitment to Innovation: </a:t>
            </a:r>
            <a:r>
              <a:rPr lang="en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Continuous improvement and innovation in healthcare technology.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411" y="3605642"/>
            <a:ext cx="2700889" cy="1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248390" y="261465"/>
            <a:ext cx="8423700" cy="25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i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i="1" dirty="0">
                <a:latin typeface="Comic Sans MS"/>
                <a:ea typeface="Comic Sans MS"/>
                <a:cs typeface="Comic Sans MS"/>
                <a:sym typeface="Comic Sans MS"/>
              </a:rPr>
              <a:t>Thank you !!! </a:t>
            </a:r>
            <a:endParaRPr sz="8000" i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700" i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For exploring our vision for a future where every infant is monitored ensuring proper care and a healthier society. Together, we can make this vision a reality.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B9F35-1C0C-3E81-41CA-5019DF01C551}"/>
              </a:ext>
            </a:extLst>
          </p:cNvPr>
          <p:cNvSpPr/>
          <p:nvPr/>
        </p:nvSpPr>
        <p:spPr>
          <a:xfrm>
            <a:off x="152400" y="261465"/>
            <a:ext cx="8743210" cy="4503575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25" b="1"/>
              <a:t>Introduction</a:t>
            </a: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lang="en" sz="1725" b="1"/>
              <a:t>Hardware Components </a:t>
            </a: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lang="en" sz="1725" b="1"/>
              <a:t>Software Development</a:t>
            </a: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lang="en" sz="1725" b="1"/>
              <a:t>Integration</a:t>
            </a: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lang="en" sz="1725" b="1"/>
              <a:t>Testing</a:t>
            </a: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endParaRPr sz="1725" b="1"/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688"/>
              <a:buNone/>
            </a:pPr>
            <a:r>
              <a:rPr lang="en" sz="1725" b="1"/>
              <a:t>Conclusion</a:t>
            </a:r>
            <a:endParaRPr sz="1725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75" y="272337"/>
            <a:ext cx="3210375" cy="459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124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Domain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98575" y="1020125"/>
            <a:ext cx="3827400" cy="3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SIDS causes 2500 infant deaths per year (US).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Gastrointestinal issues: leading cause of deaths of kids 5 and under (US).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Respiratory infections: cause 5/1000 live births (US).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1 million deaths due to parents being unaware of prematurely born babies health (WHO).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33" y="208525"/>
            <a:ext cx="4362867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00" y="3052306"/>
            <a:ext cx="4010399" cy="191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890BA6-58B9-8AC9-3E28-1B2E36DE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325"/>
            <a:ext cx="9144000" cy="4353581"/>
          </a:xfrm>
          <a:prstGeom prst="rect">
            <a:avLst/>
          </a:prstGeom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88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94" name="Google Shape;94;p17"/>
          <p:cNvSpPr txBox="1"/>
          <p:nvPr/>
        </p:nvSpPr>
        <p:spPr>
          <a:xfrm>
            <a:off x="2470485" y="642325"/>
            <a:ext cx="38481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SMART INFANT HEALTH MONITOR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Advanced Health Monitoring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Real-Time Alerts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Data-Driven Insights: based on data.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Empowering Caregivers.</a:t>
            </a:r>
            <a:endParaRPr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8E4782-45D0-42BF-F0E0-4B6FA758D722}"/>
              </a:ext>
            </a:extLst>
          </p:cNvPr>
          <p:cNvSpPr/>
          <p:nvPr/>
        </p:nvSpPr>
        <p:spPr>
          <a:xfrm>
            <a:off x="2194560" y="642325"/>
            <a:ext cx="4297680" cy="23548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0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438A59-0F15-6DF4-7E22-A0983FEC437C}"/>
              </a:ext>
            </a:extLst>
          </p:cNvPr>
          <p:cNvSpPr/>
          <p:nvPr/>
        </p:nvSpPr>
        <p:spPr>
          <a:xfrm>
            <a:off x="6371219" y="1338880"/>
            <a:ext cx="2575860" cy="163303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9229DC-8943-3DFE-0D5A-9FE9D51B989B}"/>
              </a:ext>
            </a:extLst>
          </p:cNvPr>
          <p:cNvSpPr/>
          <p:nvPr/>
        </p:nvSpPr>
        <p:spPr>
          <a:xfrm>
            <a:off x="154057" y="1336281"/>
            <a:ext cx="2575860" cy="163303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0;p17">
            <a:extLst>
              <a:ext uri="{FF2B5EF4-FFF2-40B4-BE49-F238E27FC236}">
                <a16:creationId xmlns:a16="http://schemas.microsoft.com/office/drawing/2014/main" id="{D9D52E9C-482C-15BE-383A-4F543B8B7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775" y="166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</a:t>
            </a:r>
            <a:endParaRPr dirty="0"/>
          </a:p>
        </p:txBody>
      </p:sp>
      <p:sp>
        <p:nvSpPr>
          <p:cNvPr id="7" name="Google Shape;103;p17">
            <a:extLst>
              <a:ext uri="{FF2B5EF4-FFF2-40B4-BE49-F238E27FC236}">
                <a16:creationId xmlns:a16="http://schemas.microsoft.com/office/drawing/2014/main" id="{9EF69F10-40C4-EE7A-73F7-71DC4E23C151}"/>
              </a:ext>
            </a:extLst>
          </p:cNvPr>
          <p:cNvSpPr/>
          <p:nvPr/>
        </p:nvSpPr>
        <p:spPr>
          <a:xfrm>
            <a:off x="2808408" y="2045468"/>
            <a:ext cx="376494" cy="3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106;p17">
            <a:extLst>
              <a:ext uri="{FF2B5EF4-FFF2-40B4-BE49-F238E27FC236}">
                <a16:creationId xmlns:a16="http://schemas.microsoft.com/office/drawing/2014/main" id="{9FCEABE1-CCF0-112B-DA41-413FEC4FC0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935" y="1430788"/>
            <a:ext cx="2360681" cy="14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51B3D0-BB7A-0F9B-B97B-842485BE38FC}"/>
              </a:ext>
            </a:extLst>
          </p:cNvPr>
          <p:cNvSpPr txBox="1"/>
          <p:nvPr/>
        </p:nvSpPr>
        <p:spPr>
          <a:xfrm>
            <a:off x="3106501" y="2994576"/>
            <a:ext cx="29309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 digital design to physical board through manufacturing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EF43BD-D12D-ACAB-F7BE-5568A619F904}"/>
              </a:ext>
            </a:extLst>
          </p:cNvPr>
          <p:cNvSpPr txBox="1"/>
          <p:nvPr/>
        </p:nvSpPr>
        <p:spPr>
          <a:xfrm>
            <a:off x="-166501" y="2991617"/>
            <a:ext cx="29749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PCB layout and circuit schematic using Fritzing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B47D-45E3-2B16-3E8C-2CF10F7A0541}"/>
              </a:ext>
            </a:extLst>
          </p:cNvPr>
          <p:cNvSpPr txBox="1"/>
          <p:nvPr/>
        </p:nvSpPr>
        <p:spPr>
          <a:xfrm>
            <a:off x="6183422" y="2969316"/>
            <a:ext cx="29309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soldered components on the PCB, including transistor, resistors, sensors and LEDs to the Raspberry 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749DB3-9244-EEC3-C218-AAD908F93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4453" r="19104" b="9208"/>
          <a:stretch/>
        </p:blipFill>
        <p:spPr>
          <a:xfrm>
            <a:off x="6522085" y="1417172"/>
            <a:ext cx="2317972" cy="1447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F56F82-161E-28C0-5D7C-5DB31C5041FD}"/>
              </a:ext>
            </a:extLst>
          </p:cNvPr>
          <p:cNvSpPr/>
          <p:nvPr/>
        </p:nvSpPr>
        <p:spPr>
          <a:xfrm>
            <a:off x="3259221" y="1353004"/>
            <a:ext cx="2575860" cy="163303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10A5DF3-2527-5492-CCA8-9FB7F448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25316" y="1008377"/>
            <a:ext cx="1450496" cy="2311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3;p17">
            <a:extLst>
              <a:ext uri="{FF2B5EF4-FFF2-40B4-BE49-F238E27FC236}">
                <a16:creationId xmlns:a16="http://schemas.microsoft.com/office/drawing/2014/main" id="{B92A41DA-EBEA-B0AC-CA3A-B679AC584499}"/>
              </a:ext>
            </a:extLst>
          </p:cNvPr>
          <p:cNvSpPr/>
          <p:nvPr/>
        </p:nvSpPr>
        <p:spPr>
          <a:xfrm>
            <a:off x="5919292" y="2045468"/>
            <a:ext cx="376494" cy="3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30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275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13" y="2241287"/>
            <a:ext cx="2642749" cy="173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24" y="1176607"/>
            <a:ext cx="2642750" cy="9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9EB810-DE16-C2E3-D532-617793D00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7" y="2256105"/>
            <a:ext cx="2722213" cy="178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0352F-BE25-99FB-6C25-88548CE22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86"/>
          <a:stretch/>
        </p:blipFill>
        <p:spPr>
          <a:xfrm>
            <a:off x="7136275" y="2015627"/>
            <a:ext cx="1417299" cy="286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8B8E8-379A-D59F-994D-85B526E21455}"/>
              </a:ext>
            </a:extLst>
          </p:cNvPr>
          <p:cNvSpPr txBox="1"/>
          <p:nvPr/>
        </p:nvSpPr>
        <p:spPr>
          <a:xfrm>
            <a:off x="6633242" y="1194504"/>
            <a:ext cx="2350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with real time readings from the Firebase database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9AF27-878E-50E2-270F-68E9D0938DD8}"/>
              </a:ext>
            </a:extLst>
          </p:cNvPr>
          <p:cNvSpPr txBox="1"/>
          <p:nvPr/>
        </p:nvSpPr>
        <p:spPr>
          <a:xfrm>
            <a:off x="178600" y="1438700"/>
            <a:ext cx="264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Readings from the sensors to the Realtime database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D263F-6738-25AB-F7A2-6073C914FB9A}"/>
              </a:ext>
            </a:extLst>
          </p:cNvPr>
          <p:cNvSpPr/>
          <p:nvPr/>
        </p:nvSpPr>
        <p:spPr>
          <a:xfrm>
            <a:off x="95497" y="2142481"/>
            <a:ext cx="2856855" cy="201714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82EA3-C3FC-3FA6-7A63-06DBADEB443E}"/>
              </a:ext>
            </a:extLst>
          </p:cNvPr>
          <p:cNvSpPr/>
          <p:nvPr/>
        </p:nvSpPr>
        <p:spPr>
          <a:xfrm>
            <a:off x="3555061" y="2142482"/>
            <a:ext cx="2856855" cy="2017149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439D1748-2ED2-570C-7DF2-291EDC656763}"/>
              </a:ext>
            </a:extLst>
          </p:cNvPr>
          <p:cNvSpPr/>
          <p:nvPr/>
        </p:nvSpPr>
        <p:spPr>
          <a:xfrm>
            <a:off x="3076175" y="2993855"/>
            <a:ext cx="376494" cy="3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03;p17">
            <a:extLst>
              <a:ext uri="{FF2B5EF4-FFF2-40B4-BE49-F238E27FC236}">
                <a16:creationId xmlns:a16="http://schemas.microsoft.com/office/drawing/2014/main" id="{9AE7CD98-9632-10C5-146B-1D13BDE7EB60}"/>
              </a:ext>
            </a:extLst>
          </p:cNvPr>
          <p:cNvSpPr/>
          <p:nvPr/>
        </p:nvSpPr>
        <p:spPr>
          <a:xfrm>
            <a:off x="6564313" y="2952913"/>
            <a:ext cx="376494" cy="3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B3B24-5F67-21D7-3803-C22585324082}"/>
              </a:ext>
            </a:extLst>
          </p:cNvPr>
          <p:cNvSpPr/>
          <p:nvPr/>
        </p:nvSpPr>
        <p:spPr>
          <a:xfrm>
            <a:off x="7057487" y="1905988"/>
            <a:ext cx="1557880" cy="307181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4E9E12F9-26B3-9318-F9B9-41158D22025B}"/>
              </a:ext>
            </a:extLst>
          </p:cNvPr>
          <p:cNvSpPr txBox="1">
            <a:spLocks/>
          </p:cNvSpPr>
          <p:nvPr/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8A4EB057-CE39-C262-DD08-36A161A8C257}"/>
              </a:ext>
            </a:extLst>
          </p:cNvPr>
          <p:cNvSpPr txBox="1">
            <a:spLocks/>
          </p:cNvSpPr>
          <p:nvPr/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A865CBB1-6DE5-4E11-E885-4B17566D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 fontScale="25000" lnSpcReduction="20000"/>
          </a:bodyPr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AFA20A-A440-F7F6-A538-61A2A13B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9" y="1518817"/>
            <a:ext cx="1622281" cy="3253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7ECAAB-169B-927F-4A13-63EE7F3058D7}"/>
              </a:ext>
            </a:extLst>
          </p:cNvPr>
          <p:cNvSpPr txBox="1"/>
          <p:nvPr/>
        </p:nvSpPr>
        <p:spPr>
          <a:xfrm>
            <a:off x="337455" y="987686"/>
            <a:ext cx="152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Screen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18485-3449-D3AE-4ECC-50DFEE6A5E80}"/>
              </a:ext>
            </a:extLst>
          </p:cNvPr>
          <p:cNvSpPr txBox="1"/>
          <p:nvPr/>
        </p:nvSpPr>
        <p:spPr>
          <a:xfrm>
            <a:off x="2664846" y="992574"/>
            <a:ext cx="152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Screen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486C8-E0FA-537F-0526-0057AB35F713}"/>
              </a:ext>
            </a:extLst>
          </p:cNvPr>
          <p:cNvSpPr txBox="1"/>
          <p:nvPr/>
        </p:nvSpPr>
        <p:spPr>
          <a:xfrm>
            <a:off x="4992237" y="995597"/>
            <a:ext cx="152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3C90D-7323-C219-F26E-FAF61E52CFA2}"/>
              </a:ext>
            </a:extLst>
          </p:cNvPr>
          <p:cNvSpPr txBox="1"/>
          <p:nvPr/>
        </p:nvSpPr>
        <p:spPr>
          <a:xfrm>
            <a:off x="7150543" y="972638"/>
            <a:ext cx="152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AB730B-D5B2-6A26-97CC-9506F449E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5"/>
          <a:stretch/>
        </p:blipFill>
        <p:spPr>
          <a:xfrm>
            <a:off x="7224219" y="1495214"/>
            <a:ext cx="1618787" cy="3246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F4F872-4DE3-7493-8BE0-ACD4E98409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6"/>
          <a:stretch/>
        </p:blipFill>
        <p:spPr>
          <a:xfrm>
            <a:off x="2606766" y="1510906"/>
            <a:ext cx="1605401" cy="3245720"/>
          </a:xfrm>
          <a:prstGeom prst="rect">
            <a:avLst/>
          </a:prstGeom>
        </p:spPr>
      </p:pic>
      <p:sp>
        <p:nvSpPr>
          <p:cNvPr id="19" name="Google Shape;144;p23">
            <a:extLst>
              <a:ext uri="{FF2B5EF4-FFF2-40B4-BE49-F238E27FC236}">
                <a16:creationId xmlns:a16="http://schemas.microsoft.com/office/drawing/2014/main" id="{6F681877-D377-1060-8056-02AC9DFD9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2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EEE9B-8218-823E-8C42-7FA9CF82E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61" y="1510906"/>
            <a:ext cx="1492800" cy="32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99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1073275" y="288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and results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996025"/>
            <a:ext cx="4499400" cy="18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with Raspberry Pi, PCB, and sensors, data is visible on Firebase.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Data and graphs updated on the app.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App analyzes data and shows insights.</a:t>
            </a:r>
            <a:endParaRPr dirty="0"/>
          </a:p>
        </p:txBody>
      </p:sp>
      <p:sp>
        <p:nvSpPr>
          <p:cNvPr id="157" name="Google Shape;157;p25"/>
          <p:cNvSpPr txBox="1"/>
          <p:nvPr/>
        </p:nvSpPr>
        <p:spPr>
          <a:xfrm>
            <a:off x="6479950" y="1509825"/>
            <a:ext cx="268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200" y="2811325"/>
            <a:ext cx="933200" cy="1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00" y="3024047"/>
            <a:ext cx="2680200" cy="201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24050"/>
            <a:ext cx="3241559" cy="2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5100" y="109275"/>
            <a:ext cx="3067275" cy="492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278</Words>
  <Application>Microsoft Office PowerPoint</Application>
  <PresentationFormat>On-screen Show (16:9)</PresentationFormat>
  <Paragraphs>57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Open Sans</vt:lpstr>
      <vt:lpstr>PT Sans Narrow</vt:lpstr>
      <vt:lpstr>Arial</vt:lpstr>
      <vt:lpstr>Comic Sans MS</vt:lpstr>
      <vt:lpstr>Roboto</vt:lpstr>
      <vt:lpstr>Tropic</vt:lpstr>
      <vt:lpstr>SIHMON</vt:lpstr>
      <vt:lpstr>Agenda</vt:lpstr>
      <vt:lpstr>Problem Domain</vt:lpstr>
      <vt:lpstr>Solution</vt:lpstr>
      <vt:lpstr>PowerPoint Presentation</vt:lpstr>
      <vt:lpstr>Assembly</vt:lpstr>
      <vt:lpstr>Firebase</vt:lpstr>
      <vt:lpstr>Screens</vt:lpstr>
      <vt:lpstr>Testing and results</vt:lpstr>
      <vt:lpstr>Conclusion </vt:lpstr>
      <vt:lpstr> Thank you !!!   For exploring our vision for a future where every infant is monitored ensuring proper care and a healthier society. Together, we can make this vision a reality.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SIHMON</dc:title>
  <cp:lastModifiedBy>Satinder Kaur</cp:lastModifiedBy>
  <cp:revision>35</cp:revision>
  <dcterms:modified xsi:type="dcterms:W3CDTF">2023-12-07T19:34:49Z</dcterms:modified>
</cp:coreProperties>
</file>